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72" r:id="rId4"/>
    <p:sldId id="261" r:id="rId5"/>
    <p:sldId id="266" r:id="rId6"/>
    <p:sldId id="274" r:id="rId7"/>
    <p:sldId id="273" r:id="rId8"/>
    <p:sldId id="270" r:id="rId9"/>
    <p:sldId id="265" r:id="rId10"/>
    <p:sldId id="269" r:id="rId11"/>
    <p:sldId id="271" r:id="rId12"/>
    <p:sldId id="267" r:id="rId13"/>
    <p:sldId id="268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9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1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29B3-ED98-4CA0-8960-E1A0E8C9D00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DE95-E8AD-4C31-B501-F5D74DC0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2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3089791" y="426494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3142D-8D12-4CAA-9EF3-FE3DFF856EAF}"/>
              </a:ext>
            </a:extLst>
          </p:cNvPr>
          <p:cNvSpPr txBox="1"/>
          <p:nvPr/>
        </p:nvSpPr>
        <p:spPr>
          <a:xfrm>
            <a:off x="1782505" y="799453"/>
            <a:ext cx="5297801" cy="6463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 WE PREDICT THE PRICE OF AGRICULTURAL COMMODITIES</a:t>
            </a:r>
          </a:p>
        </p:txBody>
      </p:sp>
      <p:pic>
        <p:nvPicPr>
          <p:cNvPr id="6" name="Picture 5" descr="A close up of a giraffe&#10;&#10;Description automatically generated">
            <a:extLst>
              <a:ext uri="{FF2B5EF4-FFF2-40B4-BE49-F238E27FC236}">
                <a16:creationId xmlns:a16="http://schemas.microsoft.com/office/drawing/2014/main" id="{BAD0B55C-62FB-4CE4-A0A2-EDD3A2EF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73" y="1684446"/>
            <a:ext cx="2669730" cy="189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7C3B0-6E6C-4E9D-A448-6663246FBDA8}"/>
              </a:ext>
            </a:extLst>
          </p:cNvPr>
          <p:cNvSpPr txBox="1"/>
          <p:nvPr/>
        </p:nvSpPr>
        <p:spPr>
          <a:xfrm>
            <a:off x="6074193" y="3775046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SOYBEAN</a:t>
            </a:r>
          </a:p>
          <a:p>
            <a:r>
              <a:rPr lang="en-US" sz="1400" dirty="0"/>
              <a:t>Futures sticker symbol : S</a:t>
            </a:r>
          </a:p>
          <a:p>
            <a:r>
              <a:rPr lang="en-US" sz="1400" dirty="0"/>
              <a:t>ETF name: SOYB</a:t>
            </a:r>
          </a:p>
        </p:txBody>
      </p:sp>
      <p:pic>
        <p:nvPicPr>
          <p:cNvPr id="11" name="Picture 10" descr="A close up of a plant&#10;&#10;Description automatically generated">
            <a:extLst>
              <a:ext uri="{FF2B5EF4-FFF2-40B4-BE49-F238E27FC236}">
                <a16:creationId xmlns:a16="http://schemas.microsoft.com/office/drawing/2014/main" id="{FDB92CC1-37EC-406F-B62B-453ADA60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0" y="1391283"/>
            <a:ext cx="2084350" cy="3016250"/>
          </a:xfrm>
          <a:prstGeom prst="rect">
            <a:avLst/>
          </a:prstGeom>
        </p:spPr>
      </p:pic>
      <p:pic>
        <p:nvPicPr>
          <p:cNvPr id="14" name="Picture 13" descr="A picture containing outdoor, bird, grass, standing&#10;&#10;Description automatically generated">
            <a:extLst>
              <a:ext uri="{FF2B5EF4-FFF2-40B4-BE49-F238E27FC236}">
                <a16:creationId xmlns:a16="http://schemas.microsoft.com/office/drawing/2014/main" id="{FA07384A-36E9-4895-9E5C-DEC2E21FA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56" y="3219555"/>
            <a:ext cx="2084350" cy="3126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347FF9-201C-45D8-8ABB-2AE6E5891FDF}"/>
              </a:ext>
            </a:extLst>
          </p:cNvPr>
          <p:cNvSpPr txBox="1"/>
          <p:nvPr/>
        </p:nvSpPr>
        <p:spPr>
          <a:xfrm>
            <a:off x="3735062" y="2478655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</a:t>
            </a:r>
          </a:p>
          <a:p>
            <a:r>
              <a:rPr lang="en-US" sz="1400" dirty="0"/>
              <a:t>Futures sticker symbol : C</a:t>
            </a:r>
          </a:p>
          <a:p>
            <a:r>
              <a:rPr lang="en-US" sz="1400" dirty="0"/>
              <a:t>ETF name: CORN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A75D9-08E6-4F2B-BFA9-2215152682CA}"/>
              </a:ext>
            </a:extLst>
          </p:cNvPr>
          <p:cNvSpPr txBox="1"/>
          <p:nvPr/>
        </p:nvSpPr>
        <p:spPr>
          <a:xfrm>
            <a:off x="1065332" y="4407533"/>
            <a:ext cx="2669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WHEAT</a:t>
            </a:r>
          </a:p>
          <a:p>
            <a:r>
              <a:rPr lang="en-US" sz="1400" dirty="0"/>
              <a:t>Futures sticker symbol : W</a:t>
            </a:r>
          </a:p>
          <a:p>
            <a:r>
              <a:rPr lang="en-US" sz="1400" dirty="0"/>
              <a:t>ETF name: WEA</a:t>
            </a:r>
          </a:p>
        </p:txBody>
      </p:sp>
    </p:spTree>
    <p:extLst>
      <p:ext uri="{BB962C8B-B14F-4D97-AF65-F5344CB8AC3E}">
        <p14:creationId xmlns:p14="http://schemas.microsoft.com/office/powerpoint/2010/main" val="3982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SPRING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B35BC6C5-F380-4357-8F8B-F60FD72A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5" y="1096404"/>
            <a:ext cx="4123590" cy="1933126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09682F8-2E54-4317-A475-ECB49C7A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220122"/>
            <a:ext cx="4287743" cy="2103145"/>
          </a:xfrm>
          <a:prstGeom prst="rect">
            <a:avLst/>
          </a:prstGeom>
        </p:spPr>
      </p:pic>
      <p:pic>
        <p:nvPicPr>
          <p:cNvPr id="5" name="Picture 4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A58E93A6-4169-4552-ACE7-F5138DA1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99" y="2796317"/>
            <a:ext cx="4287743" cy="18703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1006679" y="2062967"/>
            <a:ext cx="944994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4732793" y="3716998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866862" y="5412974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2A1506-B7E5-46DB-BB31-381486F3A227}"/>
              </a:ext>
            </a:extLst>
          </p:cNvPr>
          <p:cNvCxnSpPr>
            <a:cxnSpLocks/>
          </p:cNvCxnSpPr>
          <p:nvPr/>
        </p:nvCxnSpPr>
        <p:spPr>
          <a:xfrm>
            <a:off x="1951673" y="2894202"/>
            <a:ext cx="2420626" cy="1040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1951673" y="4450348"/>
            <a:ext cx="3202932" cy="1311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586350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PRECIPITATIONS - SUMMER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2A30347D-0B97-4C1B-B109-D2C01485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9" y="1147144"/>
            <a:ext cx="4064415" cy="2062907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D7D554B4-0FFA-4E9A-BC76-61C2D3DB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2" y="1166791"/>
            <a:ext cx="3827429" cy="1911421"/>
          </a:xfrm>
          <a:prstGeom prst="rect">
            <a:avLst/>
          </a:prstGeom>
        </p:spPr>
      </p:pic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54214E9E-1FE8-4CF6-A47D-CF1E3DDB7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58" y="3627769"/>
            <a:ext cx="4291091" cy="19998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98CF9C-F210-4D52-9FD4-0A07FFF8CD90}"/>
              </a:ext>
            </a:extLst>
          </p:cNvPr>
          <p:cNvSpPr/>
          <p:nvPr/>
        </p:nvSpPr>
        <p:spPr>
          <a:xfrm>
            <a:off x="922788" y="1954635"/>
            <a:ext cx="1124125" cy="866849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768233-4C0B-4CA5-A7A4-91237C05FAC0}"/>
              </a:ext>
            </a:extLst>
          </p:cNvPr>
          <p:cNvSpPr/>
          <p:nvPr/>
        </p:nvSpPr>
        <p:spPr>
          <a:xfrm>
            <a:off x="2199315" y="4706900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19500-5988-434B-BFF1-8ACE772DC1DF}"/>
              </a:ext>
            </a:extLst>
          </p:cNvPr>
          <p:cNvSpPr/>
          <p:nvPr/>
        </p:nvSpPr>
        <p:spPr>
          <a:xfrm>
            <a:off x="5094918" y="2015429"/>
            <a:ext cx="1047222" cy="73335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1F60F5-C52F-480C-A9E0-F56C155C1590}"/>
              </a:ext>
            </a:extLst>
          </p:cNvPr>
          <p:cNvCxnSpPr>
            <a:cxnSpLocks/>
          </p:cNvCxnSpPr>
          <p:nvPr/>
        </p:nvCxnSpPr>
        <p:spPr>
          <a:xfrm flipH="1">
            <a:off x="3246537" y="2765626"/>
            <a:ext cx="2650928" cy="24202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CBE5B1F-5868-4816-A999-30FFBAEBB353}"/>
              </a:ext>
            </a:extLst>
          </p:cNvPr>
          <p:cNvSpPr/>
          <p:nvPr/>
        </p:nvSpPr>
        <p:spPr>
          <a:xfrm>
            <a:off x="6670650" y="2065090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AEBD5-DE80-47CA-8F8F-0D37F9AC3CD6}"/>
              </a:ext>
            </a:extLst>
          </p:cNvPr>
          <p:cNvSpPr/>
          <p:nvPr/>
        </p:nvSpPr>
        <p:spPr>
          <a:xfrm>
            <a:off x="2601985" y="20063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BA17A-4F07-4F89-A299-D6F5D57C0F82}"/>
              </a:ext>
            </a:extLst>
          </p:cNvPr>
          <p:cNvSpPr/>
          <p:nvPr/>
        </p:nvSpPr>
        <p:spPr>
          <a:xfrm>
            <a:off x="4296563" y="4523067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121DFA4-739E-4512-81CF-311D1801E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091" y="2098821"/>
            <a:ext cx="933557" cy="5948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891EDA-B9B4-4C25-A392-FAEDA0CA4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89" y="2177148"/>
            <a:ext cx="964919" cy="614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F14067-A589-4F94-860C-2EB34976E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293" y="4706900"/>
            <a:ext cx="850194" cy="5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79172-FAC8-4378-8ED9-16082D42E74C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EMA CROSSOVERS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91478-FF18-4A98-A7F3-08AEA0D2D64F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453B8C8-7AB8-4B69-998C-50EA8944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64" y="1596231"/>
            <a:ext cx="65918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B89C4-0695-48D9-91B4-2004DCC900E9}"/>
              </a:ext>
            </a:extLst>
          </p:cNvPr>
          <p:cNvSpPr txBox="1"/>
          <p:nvPr/>
        </p:nvSpPr>
        <p:spPr>
          <a:xfrm>
            <a:off x="2357775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TRIGGER INDICATORS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188A-E68D-404C-A6C7-D2E0D608C7F2}"/>
              </a:ext>
            </a:extLst>
          </p:cNvPr>
          <p:cNvSpPr txBox="1"/>
          <p:nvPr/>
        </p:nvSpPr>
        <p:spPr>
          <a:xfrm>
            <a:off x="3796564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INVENTORY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59D9-D08E-400B-9941-5D8677D97E6A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WASDE Report (USDA)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3A77D23-8EC1-4F70-B0F7-21A6D271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1" y="1641955"/>
            <a:ext cx="6660457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054B35-6EAD-4E74-8460-10E3D275B472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8CD5D7-07B2-4CCC-B836-C00A92B1D99C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E696-C160-4E67-B552-568AEECBB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1164" y="1859181"/>
            <a:ext cx="598187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Trading opportunities from investment vehicle pricing  dislocation</a:t>
            </a:r>
          </a:p>
          <a:p>
            <a:r>
              <a:rPr lang="en-US" sz="1800" dirty="0"/>
              <a:t>Yield current data may lead to high production </a:t>
            </a:r>
          </a:p>
          <a:p>
            <a:r>
              <a:rPr lang="en-US" sz="1800" dirty="0"/>
              <a:t>Precipitation data may correlate to high crop production</a:t>
            </a:r>
          </a:p>
          <a:p>
            <a:r>
              <a:rPr lang="en-US" sz="1800" dirty="0"/>
              <a:t>EMA and Inventory change indicators are signaling a Short entry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61ADD-EBC3-48E9-8CCC-BD1739F4B041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SUMMARY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7D8C-6206-4639-8FD5-B374D45718E6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214020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OBJECTIVES: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8743A-5976-45E5-88AA-EF64BB004A04}"/>
              </a:ext>
            </a:extLst>
          </p:cNvPr>
          <p:cNvSpPr txBox="1"/>
          <p:nvPr/>
        </p:nvSpPr>
        <p:spPr>
          <a:xfrm>
            <a:off x="2419921" y="1560352"/>
            <a:ext cx="4584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– Identify main producing states</a:t>
            </a:r>
          </a:p>
          <a:p>
            <a:r>
              <a:rPr lang="en-US" dirty="0"/>
              <a:t>2 – Identify ETF’s vs Futures counterpart correlations.</a:t>
            </a:r>
          </a:p>
          <a:p>
            <a:r>
              <a:rPr lang="en-US" dirty="0"/>
              <a:t>3 – Identify weather vs production correlations</a:t>
            </a:r>
          </a:p>
          <a:p>
            <a:r>
              <a:rPr lang="en-US" dirty="0"/>
              <a:t>4 – Identify trigger indicators: Long or Short</a:t>
            </a:r>
          </a:p>
        </p:txBody>
      </p:sp>
    </p:spTree>
    <p:extLst>
      <p:ext uri="{BB962C8B-B14F-4D97-AF65-F5344CB8AC3E}">
        <p14:creationId xmlns:p14="http://schemas.microsoft.com/office/powerpoint/2010/main" val="18171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58434" y="425905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PANEL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PRODUCTION YIELD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D23CFF-F57E-4C97-9C3B-76671DD8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32" y="1523958"/>
            <a:ext cx="4817706" cy="336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38FC5-FEC3-4845-9648-E61828FA1B9E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39990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483659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Yield current data may lead to high production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CORN PRODUCTION BY STATE </a:t>
            </a:r>
          </a:p>
        </p:txBody>
      </p:sp>
      <p:pic>
        <p:nvPicPr>
          <p:cNvPr id="4" name="volatile_crop_production_by_state">
            <a:hlinkClick r:id="" action="ppaction://media"/>
            <a:extLst>
              <a:ext uri="{FF2B5EF4-FFF2-40B4-BE49-F238E27FC236}">
                <a16:creationId xmlns:a16="http://schemas.microsoft.com/office/drawing/2014/main" id="{802C0FFF-73BF-44E7-80E9-1C7CA1222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15" y="1320533"/>
            <a:ext cx="7491369" cy="421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07B82-BAE4-4428-BCBB-62EA9813A978}"/>
              </a:ext>
            </a:extLst>
          </p:cNvPr>
          <p:cNvSpPr txBox="1"/>
          <p:nvPr/>
        </p:nvSpPr>
        <p:spPr>
          <a:xfrm>
            <a:off x="3435348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FROM YEAR 2000-2020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33FA-8B5C-4FAE-8DAD-358A655092D7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Production (USDA)</a:t>
            </a:r>
          </a:p>
        </p:txBody>
      </p:sp>
    </p:spTree>
    <p:extLst>
      <p:ext uri="{BB962C8B-B14F-4D97-AF65-F5344CB8AC3E}">
        <p14:creationId xmlns:p14="http://schemas.microsoft.com/office/powerpoint/2010/main" val="14806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 and </a:t>
            </a:r>
            <a:r>
              <a:rPr lang="en-US" dirty="0" err="1"/>
              <a:t>Tradestation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29E33D-4EC0-44FC-B805-03FFF7A32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47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Alpaca, </a:t>
            </a:r>
            <a:r>
              <a:rPr lang="en-US" dirty="0" err="1"/>
              <a:t>Tradestation</a:t>
            </a:r>
            <a:r>
              <a:rPr lang="en-US" dirty="0"/>
              <a:t> and USDA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18CAA9-0679-4CB0-A2B0-1D082B57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3B29E-4938-443E-B5AA-F79ED6AC1DB6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</p:spTree>
    <p:extLst>
      <p:ext uri="{BB962C8B-B14F-4D97-AF65-F5344CB8AC3E}">
        <p14:creationId xmlns:p14="http://schemas.microsoft.com/office/powerpoint/2010/main" val="5856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00143D2-0F30-4D3F-B4BA-96C41D83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171C-78A0-41C7-B2F7-ABF92261A233}"/>
              </a:ext>
            </a:extLst>
          </p:cNvPr>
          <p:cNvSpPr txBox="1"/>
          <p:nvPr/>
        </p:nvSpPr>
        <p:spPr>
          <a:xfrm>
            <a:off x="781234" y="6058547"/>
            <a:ext cx="447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Alpaca, </a:t>
            </a:r>
            <a:r>
              <a:rPr lang="en-US" dirty="0" err="1"/>
              <a:t>Tradestation</a:t>
            </a:r>
            <a:r>
              <a:rPr lang="en-US" dirty="0"/>
              <a:t> and USDA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13245-03A4-4BFC-A50D-B31C91DFE243}"/>
              </a:ext>
            </a:extLst>
          </p:cNvPr>
          <p:cNvSpPr txBox="1"/>
          <p:nvPr/>
        </p:nvSpPr>
        <p:spPr>
          <a:xfrm>
            <a:off x="2419921" y="478417"/>
            <a:ext cx="4584885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ETF’s vs FUTURES RELATIONSHIPS </a:t>
            </a:r>
          </a:p>
        </p:txBody>
      </p:sp>
    </p:spTree>
    <p:extLst>
      <p:ext uri="{BB962C8B-B14F-4D97-AF65-F5344CB8AC3E}">
        <p14:creationId xmlns:p14="http://schemas.microsoft.com/office/powerpoint/2010/main" val="16900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52833" y="426494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F96F-83A6-4224-BC7A-8FF11813104D}"/>
              </a:ext>
            </a:extLst>
          </p:cNvPr>
          <p:cNvSpPr txBox="1"/>
          <p:nvPr/>
        </p:nvSpPr>
        <p:spPr>
          <a:xfrm>
            <a:off x="781234" y="6058547"/>
            <a:ext cx="475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Crop Prod. (USDA), ACIS and RCCs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B373-B175-4EF9-A7F5-72B8BB46184A}"/>
              </a:ext>
            </a:extLst>
          </p:cNvPr>
          <p:cNvSpPr txBox="1"/>
          <p:nvPr/>
        </p:nvSpPr>
        <p:spPr>
          <a:xfrm>
            <a:off x="2453478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D1DC5-0ED8-4DE4-A972-9DF64FD6E005}"/>
              </a:ext>
            </a:extLst>
          </p:cNvPr>
          <p:cNvSpPr txBox="1"/>
          <p:nvPr/>
        </p:nvSpPr>
        <p:spPr>
          <a:xfrm>
            <a:off x="3011647" y="862688"/>
            <a:ext cx="337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&amp; PRECIPITATION -NEBRASKA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722492-16A9-4CB4-9AAE-9A4BAEB0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" y="1262742"/>
            <a:ext cx="3843604" cy="2775406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DEA2E65A-544B-42CE-917D-2BFBCBA8C890}"/>
              </a:ext>
            </a:extLst>
          </p:cNvPr>
          <p:cNvSpPr/>
          <p:nvPr/>
        </p:nvSpPr>
        <p:spPr>
          <a:xfrm rot="10800000">
            <a:off x="1821806" y="3865107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7A6B0FC-EB09-4349-ACEB-6F938B53A30B}"/>
              </a:ext>
            </a:extLst>
          </p:cNvPr>
          <p:cNvSpPr/>
          <p:nvPr/>
        </p:nvSpPr>
        <p:spPr>
          <a:xfrm rot="10800000">
            <a:off x="2888607" y="3866505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6F201C-9985-48EA-9B55-458DBCDB8AAD}"/>
              </a:ext>
            </a:extLst>
          </p:cNvPr>
          <p:cNvSpPr/>
          <p:nvPr/>
        </p:nvSpPr>
        <p:spPr>
          <a:xfrm>
            <a:off x="998288" y="1484851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5F92E846-C607-4A83-B5F5-8B4A0AF7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11" y="1546602"/>
            <a:ext cx="407714" cy="1696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A2BCAC-BA20-4CD7-B7E5-9E341CDC9E7F}"/>
              </a:ext>
            </a:extLst>
          </p:cNvPr>
          <p:cNvSpPr txBox="1"/>
          <p:nvPr/>
        </p:nvSpPr>
        <p:spPr>
          <a:xfrm>
            <a:off x="1543469" y="1515007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C1ACAF-44D2-43E4-A025-E5EC05B846AE}"/>
              </a:ext>
            </a:extLst>
          </p:cNvPr>
          <p:cNvSpPr txBox="1"/>
          <p:nvPr/>
        </p:nvSpPr>
        <p:spPr>
          <a:xfrm>
            <a:off x="1522425" y="2950251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Inversely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8CAFB8B-6196-4A2C-A295-2BBA83149A51}"/>
              </a:ext>
            </a:extLst>
          </p:cNvPr>
          <p:cNvSpPr/>
          <p:nvPr/>
        </p:nvSpPr>
        <p:spPr>
          <a:xfrm>
            <a:off x="3581686" y="2734893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913844-388A-4BB4-A483-A6849E72F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248" y="1254564"/>
            <a:ext cx="3829584" cy="277216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91C66F4-900C-41AE-B8BC-50BF84275B53}"/>
              </a:ext>
            </a:extLst>
          </p:cNvPr>
          <p:cNvSpPr/>
          <p:nvPr/>
        </p:nvSpPr>
        <p:spPr>
          <a:xfrm>
            <a:off x="5102233" y="1487635"/>
            <a:ext cx="2843868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9415CBE2-7448-4E1A-B954-FD007660D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47" y="1557552"/>
            <a:ext cx="380132" cy="1695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B0421D-B46E-47BC-8F0F-DCFBAA554335}"/>
              </a:ext>
            </a:extLst>
          </p:cNvPr>
          <p:cNvSpPr txBox="1"/>
          <p:nvPr/>
        </p:nvSpPr>
        <p:spPr>
          <a:xfrm>
            <a:off x="5641050" y="1494643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98103-1F3B-4BD5-BC1F-ACA9186AEEA0}"/>
              </a:ext>
            </a:extLst>
          </p:cNvPr>
          <p:cNvSpPr txBox="1"/>
          <p:nvPr/>
        </p:nvSpPr>
        <p:spPr>
          <a:xfrm>
            <a:off x="5696179" y="2928274"/>
            <a:ext cx="120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Inversely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C215688-2CD4-4E76-A160-25E3E020AF67}"/>
              </a:ext>
            </a:extLst>
          </p:cNvPr>
          <p:cNvSpPr/>
          <p:nvPr/>
        </p:nvSpPr>
        <p:spPr>
          <a:xfrm rot="10800000">
            <a:off x="6638311" y="3814732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4AB37E3-451A-4548-8430-59CEFB26D721}"/>
              </a:ext>
            </a:extLst>
          </p:cNvPr>
          <p:cNvSpPr/>
          <p:nvPr/>
        </p:nvSpPr>
        <p:spPr>
          <a:xfrm rot="10800000">
            <a:off x="7382441" y="3814732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FD6F8FDC-4A6E-4FB3-BF27-B17D32486BB0}"/>
              </a:ext>
            </a:extLst>
          </p:cNvPr>
          <p:cNvSpPr/>
          <p:nvPr/>
        </p:nvSpPr>
        <p:spPr>
          <a:xfrm>
            <a:off x="7713709" y="2666455"/>
            <a:ext cx="109057" cy="4734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222F56-0D03-479F-B9AB-8FCB08363414}"/>
              </a:ext>
            </a:extLst>
          </p:cNvPr>
          <p:cNvSpPr/>
          <p:nvPr/>
        </p:nvSpPr>
        <p:spPr>
          <a:xfrm>
            <a:off x="508826" y="428013"/>
            <a:ext cx="8260264" cy="6001974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BF1BB-6437-4191-B3BE-EEE2C9C8E15A}"/>
              </a:ext>
            </a:extLst>
          </p:cNvPr>
          <p:cNvSpPr/>
          <p:nvPr/>
        </p:nvSpPr>
        <p:spPr>
          <a:xfrm>
            <a:off x="204766" y="187832"/>
            <a:ext cx="8767600" cy="647929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AAB18-4C94-441C-9959-F20433305BBB}"/>
              </a:ext>
            </a:extLst>
          </p:cNvPr>
          <p:cNvSpPr txBox="1"/>
          <p:nvPr/>
        </p:nvSpPr>
        <p:spPr>
          <a:xfrm>
            <a:off x="5358566" y="5596882"/>
            <a:ext cx="3048000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data_farming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8442-C683-4BC7-B72C-3CE3AE808E15}"/>
              </a:ext>
            </a:extLst>
          </p:cNvPr>
          <p:cNvSpPr txBox="1"/>
          <p:nvPr/>
        </p:nvSpPr>
        <p:spPr>
          <a:xfrm>
            <a:off x="2419922" y="478417"/>
            <a:ext cx="4270598" cy="46166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WEATHER CORRELATIONS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7F14-722F-4002-810E-31B69B7AD80E}"/>
              </a:ext>
            </a:extLst>
          </p:cNvPr>
          <p:cNvSpPr txBox="1"/>
          <p:nvPr/>
        </p:nvSpPr>
        <p:spPr>
          <a:xfrm>
            <a:off x="3494071" y="862688"/>
            <a:ext cx="266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TEMPERATURES - SPRING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95DBF31-112B-470A-8EE5-0CB40EC8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7" y="1139687"/>
            <a:ext cx="4207588" cy="180795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28D959DC-B246-407C-ABA6-CA540EC9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4484519"/>
            <a:ext cx="4367433" cy="1895064"/>
          </a:xfrm>
          <a:prstGeom prst="rect">
            <a:avLst/>
          </a:prstGeom>
        </p:spPr>
      </p:pic>
      <p:pic>
        <p:nvPicPr>
          <p:cNvPr id="6" name="Picture 5" descr="Chart, scatter chart, waterfall chart&#10;&#10;Description automatically generated">
            <a:extLst>
              <a:ext uri="{FF2B5EF4-FFF2-40B4-BE49-F238E27FC236}">
                <a16:creationId xmlns:a16="http://schemas.microsoft.com/office/drawing/2014/main" id="{EBD5DE10-CEB9-433E-90DE-06690C88F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75" y="2775441"/>
            <a:ext cx="4270598" cy="188128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065E06E-3A9B-4BF1-8D0B-A3928D2D776A}"/>
              </a:ext>
            </a:extLst>
          </p:cNvPr>
          <p:cNvSpPr/>
          <p:nvPr/>
        </p:nvSpPr>
        <p:spPr>
          <a:xfrm>
            <a:off x="1233182" y="403510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84464BF-1AF2-476E-86AB-4C300BC287AF}"/>
              </a:ext>
            </a:extLst>
          </p:cNvPr>
          <p:cNvSpPr/>
          <p:nvPr/>
        </p:nvSpPr>
        <p:spPr>
          <a:xfrm rot="10800000">
            <a:off x="1233181" y="2869075"/>
            <a:ext cx="167779" cy="32717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FA782-9BC4-48F1-965D-70A802A64A96}"/>
              </a:ext>
            </a:extLst>
          </p:cNvPr>
          <p:cNvSpPr txBox="1"/>
          <p:nvPr/>
        </p:nvSpPr>
        <p:spPr>
          <a:xfrm>
            <a:off x="939567" y="3368758"/>
            <a:ext cx="237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this low production </a:t>
            </a:r>
          </a:p>
          <a:p>
            <a:r>
              <a:rPr lang="en-US" sz="1400" dirty="0"/>
              <a:t>the result of a cold winter?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BA33C3-DD45-4252-89C4-55D0576DDED8}"/>
              </a:ext>
            </a:extLst>
          </p:cNvPr>
          <p:cNvSpPr/>
          <p:nvPr/>
        </p:nvSpPr>
        <p:spPr>
          <a:xfrm>
            <a:off x="939567" y="2139193"/>
            <a:ext cx="763398" cy="550837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40B01C-E93B-440B-B350-B93EAA8E9A1B}"/>
              </a:ext>
            </a:extLst>
          </p:cNvPr>
          <p:cNvSpPr/>
          <p:nvPr/>
        </p:nvSpPr>
        <p:spPr>
          <a:xfrm>
            <a:off x="2793534" y="1895912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FEDCE-4E91-4AAC-BD41-C6E012EFFB8F}"/>
              </a:ext>
            </a:extLst>
          </p:cNvPr>
          <p:cNvSpPr/>
          <p:nvPr/>
        </p:nvSpPr>
        <p:spPr>
          <a:xfrm>
            <a:off x="2945934" y="5303244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05ED-538E-44FB-9327-BB3AF092B647}"/>
              </a:ext>
            </a:extLst>
          </p:cNvPr>
          <p:cNvSpPr/>
          <p:nvPr/>
        </p:nvSpPr>
        <p:spPr>
          <a:xfrm>
            <a:off x="6737762" y="3583499"/>
            <a:ext cx="335560" cy="276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294</Words>
  <Application>Microsoft Office PowerPoint</Application>
  <PresentationFormat>On-screen Show (4:3)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51</cp:revision>
  <cp:lastPrinted>2020-11-07T15:07:16Z</cp:lastPrinted>
  <dcterms:created xsi:type="dcterms:W3CDTF">2020-11-06T01:11:24Z</dcterms:created>
  <dcterms:modified xsi:type="dcterms:W3CDTF">2020-11-07T15:19:38Z</dcterms:modified>
</cp:coreProperties>
</file>